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302" r:id="rId3"/>
    <p:sldId id="301" r:id="rId4"/>
    <p:sldId id="303" r:id="rId6"/>
    <p:sldId id="304" r:id="rId7"/>
    <p:sldId id="321" r:id="rId8"/>
    <p:sldId id="320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9" r:id="rId21"/>
    <p:sldId id="323" r:id="rId22"/>
    <p:sldId id="325" r:id="rId23"/>
    <p:sldId id="326" r:id="rId24"/>
    <p:sldId id="324" r:id="rId25"/>
    <p:sldId id="317" r:id="rId26"/>
    <p:sldId id="318" r:id="rId27"/>
  </p:sldIdLst>
  <p:sldSz cx="12192000" cy="6858000"/>
  <p:notesSz cx="6858000" cy="9144000"/>
  <p:embeddedFontLst>
    <p:embeddedFont>
      <p:font typeface="微软雅黑" panose="020B0503020204020204" charset="-122"/>
      <p:regular r:id="rId31"/>
    </p:embeddedFont>
    <p:embeddedFont>
      <p:font typeface="黑体" panose="0201060906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方正楷体简体" panose="02000000000000000000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4"/>
        <p:guide pos="39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 4"/>
          <p:cNvSpPr/>
          <p:nvPr/>
        </p:nvSpPr>
        <p:spPr>
          <a:xfrm>
            <a:off x="0" y="2133600"/>
            <a:ext cx="12192000" cy="2404871"/>
          </a:xfrm>
          <a:prstGeom prst="rect">
            <a:avLst/>
          </a:prstGeom>
          <a:solidFill>
            <a:srgbClr val="BDD7EE">
              <a:alpha val="7372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/>
          <p:nvPr/>
        </p:nvSpPr>
        <p:spPr>
          <a:xfrm>
            <a:off x="2993072" y="2778138"/>
            <a:ext cx="5510529" cy="1207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第五单元</a:t>
            </a:r>
            <a:r>
              <a:rPr sz="3500" b="1" kern="0" spc="1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500" b="1" kern="0" spc="9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物联网应用探索</a:t>
            </a:r>
            <a:endParaRPr sz="3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02665" algn="l" rtl="0" eaLnBrk="0">
              <a:lnSpc>
                <a:spcPct val="88000"/>
              </a:lnSpc>
              <a:spcBef>
                <a:spcPts val="0"/>
              </a:spcBef>
            </a:pP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lang="en-US"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</a:t>
            </a:r>
            <a:r>
              <a:rPr sz="2300" b="1" kern="0" spc="15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sz="2300" b="1" kern="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文物保护新手段</a:t>
            </a:r>
            <a:endParaRPr lang="zh-CN" sz="2300" b="1" kern="0" spc="60" dirty="0">
              <a:solidFill>
                <a:srgbClr val="222A35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5"/>
              </a:spcBef>
            </a:pP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基于义务教育信息科技教学指南改编</a:t>
            </a:r>
            <a:r>
              <a:rPr sz="13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2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八年级上册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textbox 16"/>
          <p:cNvSpPr/>
          <p:nvPr/>
        </p:nvSpPr>
        <p:spPr>
          <a:xfrm>
            <a:off x="4755243" y="4969339"/>
            <a:ext cx="1309369" cy="734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学校名称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教师姓名 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38781" y="1952244"/>
            <a:ext cx="8114437" cy="190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63940" y="4741824"/>
            <a:ext cx="8089277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文物环境恒控系统的功能实现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5" name="文本框 4" descr="7b0a202020202262756c6c6574223a20227b5c2263617465676f727949645c223a5c225c222c5c2274656d706c61746549645c223a32303233313634357d220a7d0a"/>
          <p:cNvSpPr txBox="1"/>
          <p:nvPr/>
        </p:nvSpPr>
        <p:spPr>
          <a:xfrm>
            <a:off x="1449070" y="2006600"/>
            <a:ext cx="96875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本任务的具体要求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多模式智能感知与切换：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系统需具备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字画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青铜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两种工作模式。通过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按键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B1/B2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切换模式，利用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点阵屏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实时显示当前状态（如显示图标或字母），并利用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光传感器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温度传感器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实时采集环境数据，并通过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MQTT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协议将这些数据上传到远程服务器。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自动化恒控与反馈执行：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系统根据当前模式自动判断环境是否达标，并触发执行器。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字画模式：当检测到光照强度超标时，立即调低灯光亮度。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lvl="1" indent="45720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青铜模式：当检测到温度超标时，立即点亮红色警示灯并触发蜂鸣器，提示环境异常。</a:t>
            </a: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的功能需求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292" name="table 292"/>
          <p:cNvGraphicFramePr>
            <a:graphicFrameLocks noGrp="1"/>
          </p:cNvGraphicFramePr>
          <p:nvPr/>
        </p:nvGraphicFramePr>
        <p:xfrm>
          <a:off x="2064385" y="2221268"/>
          <a:ext cx="8307070" cy="2868930"/>
        </p:xfrm>
        <a:graphic>
          <a:graphicData uri="http://schemas.openxmlformats.org/drawingml/2006/table">
            <a:tbl>
              <a:tblPr/>
              <a:tblGrid>
                <a:gridCol w="2672080"/>
                <a:gridCol w="5634990"/>
              </a:tblGrid>
              <a:tr h="463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37565" algn="l" rtl="0" eaLnBrk="0">
                        <a:lnSpc>
                          <a:spcPct val="87000"/>
                        </a:lnSpc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需求环节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310130" algn="l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功能描述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613409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9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采集数据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513080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8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传输与存储数据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23000"/>
                        </a:lnSpc>
                      </a:pPr>
                      <a:endParaRPr sz="1800" dirty="0">
                        <a:latin typeface="Times New Roman" panose="02020603050405020304" charset="0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ctr" rtl="0" eaLnBrk="0">
                        <a:lnSpc>
                          <a:spcPct val="7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分析处理数据</a:t>
                      </a:r>
                      <a:endParaRPr sz="1800" dirty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91000"/>
                        </a:lnSpc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反馈与控制</a:t>
                      </a:r>
                      <a:endParaRPr sz="1800" kern="0" spc="90" dirty="0">
                        <a:solidFill>
                          <a:srgbClr val="000000">
                            <a:alpha val="100000"/>
                          </a:srgbClr>
                        </a:solidFill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497840" y="861695"/>
            <a:ext cx="757999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4315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14400" lvl="2" indent="457200" algn="l" rtl="0" eaLnBrk="0">
              <a:lnSpc>
                <a:spcPct val="111000"/>
              </a:lnSpc>
            </a:pP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采集数据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传输与存储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数据分析处理</a:t>
            </a:r>
            <a:r>
              <a:rPr lang="en-US"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反馈与控制</a:t>
            </a:r>
            <a:endParaRPr sz="1300" kern="0" spc="7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536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938520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39737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010525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467475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851910" y="4142740"/>
            <a:ext cx="411480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564880" y="3321050"/>
            <a:ext cx="1406525" cy="20091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填一填：各功能的实现需要用</a:t>
            </a:r>
            <a:r>
              <a:rPr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到哪些设备、软件及平台?(可以采用文字、简</a:t>
            </a:r>
            <a:r>
              <a:rPr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笔画等形式</a:t>
            </a:r>
            <a:r>
              <a:rPr lang="zh-CN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836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lang="zh-CN" altLang="en-US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请同学们尝试画出流程图。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316"/>
          <p:cNvSpPr/>
          <p:nvPr/>
        </p:nvSpPr>
        <p:spPr>
          <a:xfrm>
            <a:off x="497840" y="861695"/>
            <a:ext cx="757999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2649" y="1534618"/>
            <a:ext cx="180790" cy="282135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60780" y="1839595"/>
            <a:ext cx="10390505" cy="836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8770" algn="l" rtl="0" eaLnBrk="0">
              <a:lnSpc>
                <a:spcPts val="3600"/>
              </a:lnSpc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1132205" y="1893570"/>
            <a:ext cx="9706610" cy="782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457200" algn="l" defTabSz="914400" rtl="0" eaLnBrk="0">
              <a:lnSpc>
                <a:spcPct val="120000"/>
              </a:lnSpc>
            </a:pPr>
            <a:endParaRPr kern="0" spc="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 defTabSz="914400" rtl="0" eaLnBrk="0">
              <a:lnSpc>
                <a:spcPct val="120000"/>
              </a:lnSpc>
            </a:pPr>
            <a:r>
              <a:rPr lang="zh-CN" altLang="en-US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请同学们尝试画出流程图。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316"/>
          <p:cNvSpPr/>
          <p:nvPr/>
        </p:nvSpPr>
        <p:spPr>
          <a:xfrm>
            <a:off x="497840" y="861695"/>
            <a:ext cx="7579995" cy="981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4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的功能需求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4375" algn="l" rtl="0" eaLnBrk="0">
              <a:lnSpc>
                <a:spcPts val="2645"/>
              </a:lnSpc>
              <a:spcBef>
                <a:spcPts val="5"/>
              </a:spcBef>
              <a:tabLst>
                <a:tab pos="895350" algn="l"/>
              </a:tabLst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c55c9c03-97c9-42dc-bc86-c354c5fc3603"/>
          <p:cNvPicPr>
            <a:picLocks noChangeAspect="1"/>
          </p:cNvPicPr>
          <p:nvPr/>
        </p:nvPicPr>
        <p:blipFill>
          <a:blip r:embed="rId6"/>
          <a:srcRect l="1647" t="1994"/>
          <a:stretch>
            <a:fillRect/>
          </a:stretch>
        </p:blipFill>
        <p:spPr>
          <a:xfrm>
            <a:off x="2383790" y="2675890"/>
            <a:ext cx="6622415" cy="3710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5" name="文本框 4" descr="7b0a202020202262756c6c6574223a20227b5c2263617465676f727949645c223a5c225c222c5c2274656d706c61746549645c223a32303233313634357d220a7d0a"/>
          <p:cNvSpPr txBox="1"/>
          <p:nvPr/>
        </p:nvSpPr>
        <p:spPr>
          <a:xfrm>
            <a:off x="1449070" y="2006600"/>
            <a:ext cx="9687560" cy="3884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实验要求</a:t>
            </a:r>
            <a:endParaRPr lang="zh-CN" altLang="en-US" sz="19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000">
              <a:latin typeface="黑体" panose="02010609060101010101" charset="-122"/>
              <a:ea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多模式智能感知与切换：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系统需具备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字画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青铜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两种工作模式。通过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按键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B1/B2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切换模式，利用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点阵屏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实时显示当前状态（如显示图标或字母），并利用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光传感器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温度传感器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实时采集环境数据，并通过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MQTT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协议将这些数据上传到远程服务器。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9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自动化恒控与反馈执行：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系统根据当前模式自动判断环境是否达标，并触发执行器。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字画模式：当检测到光照强度超标时，立即调低灯光亮度。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lvl="1" indent="45720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青铜模式：当检测到温度超标时，立即点亮红色警示灯并触发蜂鸣器，提示环境异常。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lvl="1" indent="0" algn="l" rtl="0" eaLnBrk="0" fontAlgn="auto">
              <a:lnSpc>
                <a:spcPct val="150000"/>
              </a:lnSpc>
              <a:buNone/>
            </a:pPr>
            <a:endParaRPr lang="en-US" altLang="zh-CN" sz="10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实验器材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Mixgo Mini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开发板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*1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；连接线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*1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；蜂鸣器、温度、光传感器；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LED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灯；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3000" y="281940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857240" y="306324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94120" y="2890520"/>
            <a:ext cx="101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添加设备、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主题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8840" y="281940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323080" y="306324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9480" y="3012440"/>
            <a:ext cx="101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添加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项目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4520" y="281940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778760" y="3063240"/>
            <a:ext cx="355600" cy="1930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5640" y="2890520"/>
            <a:ext cx="101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登录物联网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平台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84960" y="2819400"/>
            <a:ext cx="1127760" cy="75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656080" y="3012440"/>
            <a:ext cx="101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网络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配置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84455" y="1894840"/>
            <a:ext cx="8936990" cy="51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ctr" rtl="0" eaLnBrk="0">
              <a:lnSpc>
                <a:spcPct val="153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根据物联网服务平台配置流程完成平台项目设置及网络连接。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13542" b="6651"/>
          <a:stretch>
            <a:fillRect/>
          </a:stretch>
        </p:blipFill>
        <p:spPr>
          <a:xfrm>
            <a:off x="1454150" y="5498465"/>
            <a:ext cx="5379720" cy="632460"/>
          </a:xfrm>
          <a:prstGeom prst="rect">
            <a:avLst/>
          </a:prstGeom>
        </p:spPr>
      </p:pic>
      <p:sp>
        <p:nvSpPr>
          <p:cNvPr id="21" name="textbox 404"/>
          <p:cNvSpPr/>
          <p:nvPr/>
        </p:nvSpPr>
        <p:spPr>
          <a:xfrm>
            <a:off x="1584960" y="4157980"/>
            <a:ext cx="5544185" cy="1176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</a:t>
            </a:r>
            <a:r>
              <a:rPr lang="zh-CN" altLang="en-US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你能理解这段代码在做什么吗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sz="17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你还记得如何使用别的方式连接吗？</a:t>
            </a: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005" y="1948180"/>
            <a:ext cx="7296785" cy="4491355"/>
          </a:xfrm>
          <a:prstGeom prst="rect">
            <a:avLst/>
          </a:prstGeom>
        </p:spPr>
      </p:pic>
      <p:sp>
        <p:nvSpPr>
          <p:cNvPr id="21" name="textbox 404"/>
          <p:cNvSpPr/>
          <p:nvPr/>
        </p:nvSpPr>
        <p:spPr>
          <a:xfrm>
            <a:off x="1577340" y="2467610"/>
            <a:ext cx="3034665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看一看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</a:t>
            </a:r>
            <a:r>
              <a:rPr lang="zh-CN" altLang="en-US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对照流程图，你能理解这段代码吗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lang="en-US" alt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</a:t>
            </a:r>
            <a:r>
              <a:rPr lang="zh-CN" sz="1700" b="1" kern="0" spc="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请你和同伴讨论一下，都有哪些功能块？</a:t>
            </a: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模块一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物联网连接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10" y="2511425"/>
            <a:ext cx="5334000" cy="1943100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7313421" y="1947976"/>
            <a:ext cx="4098290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Tips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</a:t>
            </a:r>
            <a:r>
              <a:rPr sz="1700" b="1" kern="0" spc="-4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使用Timer定时器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以中断执行，确保响应速度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9525" algn="l" rtl="0" eaLnBrk="0">
              <a:lnSpc>
                <a:spcPct val="136000"/>
              </a:lnSpc>
              <a:spcBef>
                <a:spcPts val="109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）确保</a:t>
            </a:r>
            <a:r>
              <a:rPr 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设置回调函数、</a:t>
            </a:r>
            <a:r>
              <a:rPr lang="en-US" altLang="zh-CN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tim_callback</a:t>
            </a:r>
            <a:r>
              <a:rPr lang="zh-CN" altLang="en-US"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13970" algn="l" rtl="0" eaLnBrk="0">
              <a:lnSpc>
                <a:spcPct val="136000"/>
              </a:lnSpc>
              <a:spcBef>
                <a:spcPts val="930"/>
              </a:spcBef>
            </a:pPr>
            <a:r>
              <a:rPr sz="1700" b="1" kern="0" spc="6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）</a:t>
            </a:r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建议先测试连接，成功后再添加功能代码！可使用打印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板载显示</a:t>
            </a:r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模块！</a:t>
            </a: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" y="4867910"/>
            <a:ext cx="215646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模块二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回调函数实现</a:t>
            </a:r>
            <a:r>
              <a:rPr lang="en-US" alt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阈值判断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555" y="2336165"/>
            <a:ext cx="3531235" cy="4190365"/>
          </a:xfrm>
          <a:prstGeom prst="rect">
            <a:avLst/>
          </a:prstGeom>
        </p:spPr>
      </p:pic>
      <p:sp>
        <p:nvSpPr>
          <p:cNvPr id="404" name="textbox 404" descr="7b0a202020202262756c6c6574223a20227b5c2263617465676f727949645c223a5c225c222c5c2274656d706c61746549645c223a32303233313634357d220a7d0a"/>
          <p:cNvSpPr/>
          <p:nvPr/>
        </p:nvSpPr>
        <p:spPr>
          <a:xfrm>
            <a:off x="7054850" y="1948180"/>
            <a:ext cx="4356735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50000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阈值 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就像一条"警戒线"。当某个数值超过这条线时,系统就会采取行动。</a:t>
            </a:r>
            <a:endParaRPr lang="zh-CN" altLang="en-US" sz="1700" dirty="0"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457200" algn="l" rtl="0" eaLnBrk="0" fontAlgn="auto">
              <a:lnSpc>
                <a:spcPct val="150000"/>
              </a:lnSpc>
            </a:pP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就像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:</a:t>
            </a: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体温超过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37.3</a:t>
            </a:r>
            <a:r>
              <a:rPr lang="en-US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℃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,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就是发烧</a:t>
            </a:r>
            <a:endParaRPr lang="zh-CN" altLang="en-US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考试成绩低于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60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分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,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就是不及格</a:t>
            </a:r>
            <a:endParaRPr lang="zh-CN" altLang="en-US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altLang="zh-CN" sz="1700" b="1" u="sng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u="sng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光照强度超过</a:t>
            </a:r>
            <a:r>
              <a:rPr lang="en-US" altLang="zh-CN" sz="1700" b="1" u="sng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100,</a:t>
            </a:r>
            <a:r>
              <a:rPr lang="zh-CN" altLang="en-US" sz="1700" b="1" u="sng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字画就会褪色</a:t>
            </a:r>
            <a:endParaRPr lang="zh-CN" altLang="en-US" sz="1700" b="1" u="sng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学习目标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7620" y="2187575"/>
            <a:ext cx="829437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了解物联网在文物保护中的应用。</a:t>
            </a:r>
            <a:endParaRPr lang="en-US" altLang="zh-CN" sz="5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‘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’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的设计与实现，掌握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感知</a:t>
            </a:r>
            <a:r>
              <a:rPr lang="en-US" altLang="zh-CN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判断</a:t>
            </a:r>
            <a:r>
              <a:rPr lang="en-US" altLang="zh-CN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反馈</a:t>
            </a:r>
            <a:r>
              <a:rPr lang="en-US" altLang="zh-CN" kern="0" spc="2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的自动化控制逻辑，并能根据不同文物特性（如字画与青铜器）灵活调整环境，提升物联网解决复杂问题的迁移能力</a:t>
            </a:r>
            <a:r>
              <a:rPr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6530" y="207708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216281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zh-CN" altLang="en-US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4" name="path 34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446530" y="342836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1315" y="351409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21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模块二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回调函数实现</a:t>
            </a:r>
            <a:r>
              <a:rPr lang="en-US" alt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阈值判断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10" y="2369820"/>
            <a:ext cx="10435590" cy="3892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33925" y="6240145"/>
            <a:ext cx="609600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  <a:sym typeface="+mn-ea"/>
              </a:rPr>
              <a:t>物联网平台数据展示图</a:t>
            </a: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" name="textbox 404"/>
          <p:cNvSpPr/>
          <p:nvPr/>
        </p:nvSpPr>
        <p:spPr>
          <a:xfrm>
            <a:off x="1519555" y="1948180"/>
            <a:ext cx="4997450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模块二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回调函数实现</a:t>
            </a:r>
            <a:r>
              <a:rPr lang="en-US" alt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阈值判断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85" y="2360295"/>
            <a:ext cx="10430510" cy="3936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33925" y="6240145"/>
            <a:ext cx="609600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  <a:sym typeface="+mn-ea"/>
              </a:rPr>
              <a:t>物联网平台数据展示图</a:t>
            </a:r>
            <a:endParaRPr 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模拟实现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文物环境恒控系统功能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6" name="textbox 404"/>
          <p:cNvSpPr/>
          <p:nvPr/>
        </p:nvSpPr>
        <p:spPr>
          <a:xfrm>
            <a:off x="1519555" y="1948180"/>
            <a:ext cx="6519545" cy="1184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ts val="2375"/>
              </a:lnSpc>
            </a:pPr>
            <a:r>
              <a:rPr lang="zh-CN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模块三</a:t>
            </a:r>
            <a:r>
              <a:rPr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主循环函数实现</a:t>
            </a:r>
            <a:r>
              <a:rPr lang="en-US" altLang="zh-CN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自动化控制（感知、判断、反馈）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zh-CN" sz="1700" b="1" kern="0" spc="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4" name="textbox 404" descr="7b0a202020202262756c6c6574223a20227b5c2263617465676f727949645c223a5c225c222c5c2274656d706c61746549645c223a32303233313634357d220a7d0a"/>
          <p:cNvSpPr/>
          <p:nvPr/>
        </p:nvSpPr>
        <p:spPr>
          <a:xfrm>
            <a:off x="6778625" y="1948180"/>
            <a:ext cx="4863465" cy="320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ts val="2375"/>
              </a:lnSpc>
            </a:pPr>
            <a:r>
              <a:rPr lang="zh-CN" altLang="en-US" sz="1700" b="1" kern="0" spc="22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</a:t>
            </a:r>
            <a:r>
              <a:rPr sz="1700" b="1" kern="0" spc="-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sz="1700" b="1" kern="0" spc="-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50000"/>
              </a:lnSpc>
            </a:pPr>
            <a:r>
              <a:rPr sz="1700" b="1" kern="0" spc="-3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自动化控制</a:t>
            </a:r>
            <a:r>
              <a:rPr lang="en-US" altLang="zh-CN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就像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你在操场上跑步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。</a:t>
            </a: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感知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: 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你感觉到很热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,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汗流浃背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(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传感器采集数据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)</a:t>
            </a: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判断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: 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你的大脑判断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"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太热了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,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需要降温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"(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程序判断是否超过阈值</a:t>
            </a:r>
            <a:r>
              <a:rPr lang="en-US" altLang="zh-CN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)</a:t>
            </a: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方正楷体简体" panose="02000000000000000000" charset="-122"/>
              <a:ea typeface="方正楷体简体" panose="02000000000000000000" charset="-122"/>
              <a:cs typeface="方正楷体简体" panose="02000000000000000000" charset="-122"/>
            </a:endParaRPr>
          </a:p>
          <a:p>
            <a:pPr indent="0" algn="l" rtl="0" eaLnBrk="0" fontAlgn="auto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zh-CN" sz="1700" b="1" u="sng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 </a:t>
            </a:r>
            <a:r>
              <a:rPr lang="zh-CN" altLang="en-US" sz="1700" b="1" kern="0" spc="9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反馈</a:t>
            </a:r>
            <a:r>
              <a:rPr lang="zh-CN" altLang="en-US" sz="1700" b="1" kern="0" spc="90" dirty="0">
                <a:solidFill>
                  <a:srgbClr val="2F5597">
                    <a:alpha val="100000"/>
                  </a:srgbClr>
                </a:solidFill>
                <a:latin typeface="方正楷体简体" panose="02000000000000000000" charset="-122"/>
                <a:ea typeface="方正楷体简体" panose="02000000000000000000" charset="-122"/>
                <a:cs typeface="方正楷体简体" panose="02000000000000000000" charset="-122"/>
              </a:rPr>
              <a:t>:你脱掉外套,或者去阴凉处休息(执行器执行控制动作)</a:t>
            </a: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ts val="2375"/>
              </a:lnSpc>
            </a:pPr>
            <a:endParaRPr lang="en-US" altLang="zh-CN" sz="1700" b="1" kern="0" spc="90" dirty="0">
              <a:solidFill>
                <a:srgbClr val="2F5597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t="3144"/>
          <a:stretch>
            <a:fillRect/>
          </a:stretch>
        </p:blipFill>
        <p:spPr>
          <a:xfrm>
            <a:off x="1519555" y="2369820"/>
            <a:ext cx="3777615" cy="3917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8625" y="4987925"/>
            <a:ext cx="4670425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26" name="textbox 526"/>
          <p:cNvSpPr/>
          <p:nvPr/>
        </p:nvSpPr>
        <p:spPr>
          <a:xfrm>
            <a:off x="365125" y="770255"/>
            <a:ext cx="10525760" cy="39408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310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2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课堂总结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610"/>
              </a:spcBef>
            </a:pP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1 </a:t>
            </a:r>
            <a:r>
              <a:rPr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按照采集数据、传输与存储数据、分析处理数据、反馈与控制四个环节分析</a:t>
            </a: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博物馆环境监测系统的功能需求。</a:t>
            </a:r>
            <a:endParaRPr lang="zh-CN" altLang="en-US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610"/>
              </a:spcBef>
            </a:pPr>
            <a:endParaRPr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marL="706755" indent="97790" algn="l" rtl="0" eaLnBrk="0" fontAlgn="auto">
              <a:lnSpc>
                <a:spcPct val="150000"/>
              </a:lnSpc>
              <a:spcBef>
                <a:spcPts val="605"/>
              </a:spcBef>
            </a:pP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2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用温度传感器、光照传感器获取实时数据；利用主控板将数据实时发送到物 联网服务平台，可以实现数据存储及可视化呈现。</a:t>
            </a:r>
            <a:endParaRPr kern="0" spc="-4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06755" indent="97790" algn="l" rtl="0" eaLnBrk="0" fontAlgn="auto">
              <a:lnSpc>
                <a:spcPct val="150000"/>
              </a:lnSpc>
              <a:spcBef>
                <a:spcPts val="605"/>
              </a:spcBef>
            </a:pPr>
            <a:endParaRPr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marL="704850" indent="99695" algn="l" rtl="0" eaLnBrk="0" fontAlgn="auto">
              <a:lnSpc>
                <a:spcPct val="150000"/>
              </a:lnSpc>
              <a:spcBef>
                <a:spcPts val="5"/>
              </a:spcBef>
            </a:pP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3 </a:t>
            </a:r>
            <a:r>
              <a:rPr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r>
              <a:rPr lang="zh-CN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通过阈值探究，设计算法实现反馈与控制。</a:t>
            </a:r>
            <a:endParaRPr lang="zh-CN" kern="0" spc="-6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28" name="path 528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0" name="rect 53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2" name="picture 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36" name="picture 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42" name="textbox 542"/>
          <p:cNvSpPr/>
          <p:nvPr/>
        </p:nvSpPr>
        <p:spPr>
          <a:xfrm>
            <a:off x="998855" y="775335"/>
            <a:ext cx="9775825" cy="3218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100" algn="l" rtl="0" eaLnBrk="0">
              <a:lnSpc>
                <a:spcPct val="86000"/>
              </a:lnSpc>
            </a:pPr>
            <a:r>
              <a:rPr sz="3200" b="1" kern="0" spc="-2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拓展提升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0" indent="457200" algn="l" rtl="0" eaLnBrk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除系统运行一个月后，博物馆馆长感觉本系统所监测的数据过于单一。你觉得除了为文物营造恒温、恒湿的环境，还有哪些环境因素值得关注?</a:t>
            </a:r>
            <a:endParaRPr lang="zh-CN" altLang="en-US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139700" indent="457200" algn="l" rtl="0" eaLnBrk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请在本项目的基础上，为 为博物馆环境监测系统增加一个新的功能。</a:t>
            </a:r>
            <a:endParaRPr lang="zh-CN" altLang="en-US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139700" algn="l" rtl="0" eaLnBrk="0">
              <a:lnSpc>
                <a:spcPts val="2690"/>
              </a:lnSpc>
              <a:spcBef>
                <a:spcPts val="610"/>
              </a:spcBef>
            </a:pPr>
            <a:endParaRPr lang="zh-CN" altLang="en-US" kern="0" spc="-120" dirty="0">
              <a:solidFill>
                <a:srgbClr val="000000">
                  <a:alpha val="100000"/>
                </a:srgb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44" name="rect 54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6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50" name="picture 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395" y="3428365"/>
            <a:ext cx="714121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365125" y="771525"/>
            <a:ext cx="10928350" cy="3081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68655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1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情境导入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600"/>
              </a:spcBef>
            </a:pPr>
            <a:r>
              <a:rPr lang="en-US" sz="20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path 50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" name="rect 52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 descr="7b0a202020202274657874626f78223a2022220a7d0a"/>
          <p:cNvGrpSpPr/>
          <p:nvPr/>
        </p:nvGrpSpPr>
        <p:grpSpPr>
          <a:xfrm>
            <a:off x="833120" y="1529715"/>
            <a:ext cx="4745100" cy="4302760"/>
            <a:chOff x="4164" y="3148"/>
            <a:chExt cx="4123" cy="3991"/>
          </a:xfrm>
        </p:grpSpPr>
        <p:grpSp>
          <p:nvGrpSpPr>
            <p:cNvPr id="6" name="组合 5"/>
            <p:cNvGrpSpPr/>
            <p:nvPr/>
          </p:nvGrpSpPr>
          <p:grpSpPr>
            <a:xfrm>
              <a:off x="4164" y="3148"/>
              <a:ext cx="4123" cy="3991"/>
              <a:chOff x="4164" y="3148"/>
              <a:chExt cx="4123" cy="3991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4164" y="3663"/>
                <a:ext cx="4123" cy="3476"/>
              </a:xfrm>
              <a:prstGeom prst="roundRect">
                <a:avLst>
                  <a:gd name="adj" fmla="val 5552"/>
                </a:avLst>
              </a:prstGeom>
              <a:noFill/>
              <a:ln w="25400">
                <a:solidFill>
                  <a:srgbClr val="376FFF"/>
                </a:solidFill>
              </a:ln>
            </p:spPr>
            <p:style>
              <a:lnRef idx="2">
                <a:srgbClr val="376FFF">
                  <a:lumMod val="75000"/>
                </a:srgbClr>
              </a:lnRef>
              <a:fillRef idx="1">
                <a:srgbClr val="376FFF"/>
              </a:fillRef>
              <a:effectRef idx="0">
                <a:srgbClr val="FFFFFF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340" y="3148"/>
                <a:ext cx="803" cy="828"/>
                <a:chOff x="5775" y="2654"/>
                <a:chExt cx="1059" cy="109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775" y="2654"/>
                  <a:ext cx="1059" cy="1092"/>
                </a:xfrm>
                <a:prstGeom prst="ellipse">
                  <a:avLst/>
                </a:prstGeom>
                <a:solidFill>
                  <a:srgbClr val="376FF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5" name="图片 4" descr="老师-书写笔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8" y="2929"/>
                  <a:ext cx="469" cy="554"/>
                </a:xfrm>
                <a:prstGeom prst="rect">
                  <a:avLst/>
                </a:prstGeom>
              </p:spPr>
            </p:pic>
          </p:grpSp>
          <p:sp>
            <p:nvSpPr>
              <p:cNvPr id="28" name="圆角矩形 27"/>
              <p:cNvSpPr/>
              <p:nvPr/>
            </p:nvSpPr>
            <p:spPr>
              <a:xfrm>
                <a:off x="6078" y="6833"/>
                <a:ext cx="295" cy="71"/>
              </a:xfrm>
              <a:prstGeom prst="roundRect">
                <a:avLst/>
              </a:prstGeom>
              <a:solidFill>
                <a:srgbClr val="376FF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420" y="4059"/>
              <a:ext cx="3611" cy="269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12700" indent="457200" algn="l" rtl="0" eaLnBrk="0" fontAlgn="auto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中华民族发展历程中，留存诸多珍贵历史文物。保护文物，即守护历史、传承文明。参观博物馆时，你发现过哪些物联网技术？它们在文物保护中，又发挥了何种作用？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66240" y="1936768"/>
            <a:ext cx="2793919" cy="4171926"/>
          </a:xfrm>
          <a:prstGeom prst="rect">
            <a:avLst/>
          </a:prstGeom>
        </p:spPr>
      </p:pic>
      <p:pic>
        <p:nvPicPr>
          <p:cNvPr id="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797539" y="1968520"/>
            <a:ext cx="2965460" cy="198120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810218" y="4133865"/>
            <a:ext cx="2965460" cy="1981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sp>
        <p:nvSpPr>
          <p:cNvPr id="14" name="rect 14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65125" y="768985"/>
            <a:ext cx="244792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87000"/>
              </a:lnSpc>
              <a:tabLst>
                <a:tab pos="676910" algn="l"/>
              </a:tabLst>
            </a:pPr>
            <a:r>
              <a:rPr sz="3200" b="1" kern="0" spc="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r>
              <a:rPr lang="zh-CN" sz="3200" b="1" kern="0" spc="-30" dirty="0">
                <a:solidFill>
                  <a:srgbClr val="4472C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1640" algn="l" rtl="0" eaLnBrk="0">
              <a:lnSpc>
                <a:spcPts val="3725"/>
              </a:lnSpc>
              <a:spcBef>
                <a:spcPts val="705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7620" y="2187575"/>
            <a:ext cx="82943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探索物联网在文物保护中的应用。</a:t>
            </a:r>
            <a:endParaRPr lang="en-US" altLang="zh-CN" sz="5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‘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文物环境恒控系统</a:t>
            </a:r>
            <a:r>
              <a:rPr lang="en-US" altLang="zh-CN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’</a:t>
            </a:r>
            <a:r>
              <a:rPr lang="zh-CN" altLang="en-US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的设计与实现</a:t>
            </a:r>
            <a:r>
              <a:rPr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6530" y="207708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1315" y="216281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zh-CN" altLang="en-US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4" name="path 34"/>
          <p:cNvSpPr/>
          <p:nvPr/>
        </p:nvSpPr>
        <p:spPr>
          <a:xfrm>
            <a:off x="377952" y="807720"/>
            <a:ext cx="396240" cy="344423"/>
          </a:xfrm>
          <a:custGeom>
            <a:avLst/>
            <a:gdLst/>
            <a:ahLst/>
            <a:cxnLst/>
            <a:rect l="0" t="0" r="0" b="0"/>
            <a:pathLst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  <a:path w="624" h="542">
                <a:moveTo>
                  <a:pt x="467" y="0"/>
                </a:moveTo>
                <a:lnTo>
                  <a:pt x="624" y="0"/>
                </a:lnTo>
                <a:lnTo>
                  <a:pt x="312" y="542"/>
                </a:lnTo>
                <a:lnTo>
                  <a:pt x="0" y="0"/>
                </a:lnTo>
                <a:lnTo>
                  <a:pt x="156" y="0"/>
                </a:lnTo>
                <a:lnTo>
                  <a:pt x="467" y="0"/>
                </a:lnTo>
              </a:path>
            </a:pathLst>
          </a:custGeom>
          <a:solidFill>
            <a:srgbClr val="004EA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446530" y="3428365"/>
            <a:ext cx="708660" cy="6604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1315" y="3514090"/>
            <a:ext cx="3581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kern="0" spc="20" baseline="-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altLang="zh-CN" sz="3600" kern="0" spc="20" baseline="-9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21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文物保护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基本应用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560" y="1948180"/>
            <a:ext cx="6591300" cy="37185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3105" y="5791200"/>
            <a:ext cx="1862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来源于科普中国</a:t>
            </a:r>
            <a:endParaRPr lang="zh-CN" altLang="en-US" kern="0" spc="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-381635"/>
            <a:ext cx="6096000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探索物联网在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文物保护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中的应用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基本概念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文本框 2" descr="7b0a202020202262756c6c6574223a20227b5c2263617465676f727949645c223a5c225c222c5c2274656d706c61746549645c223a32303233313634357d220a7d0a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想一想：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你家的空调是如何知道房间温度的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?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当温度达到设定值时，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空调会自动停止制冷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这是为什么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?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传感器就像我们的感官：眼睛感知光线，皮肤感知温度。在物联网系统中,传感器就是设备的“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眼睛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”和“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皮肤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”，帮助它感知周围环境。</a:t>
            </a:r>
            <a:endParaRPr lang="zh-CN" altLang="en-US" dirty="0">
              <a:solidFill>
                <a:schemeClr val="tx1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  <a:buNone/>
            </a:pPr>
            <a:endParaRPr lang="zh-CN" altLang="en-US" dirty="0">
              <a:solidFill>
                <a:schemeClr val="tx1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光传感器：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测量光线强度，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就像我们的眼睛感知明暗；</a:t>
            </a:r>
            <a:endParaRPr lang="zh-CN" altLang="en-US" dirty="0">
              <a:solidFill>
                <a:schemeClr val="tx1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温度传感器：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测量环境温度，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就像我们的皮肤感知冷热；</a:t>
            </a:r>
            <a:endParaRPr lang="zh-CN" altLang="en-US" dirty="0">
              <a:solidFill>
                <a:schemeClr val="tx1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湿度传感器：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测量空气湿度，</a:t>
            </a:r>
            <a:r>
              <a:rPr lang="zh-CN" altLang="en-US" dirty="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就像我们感知空气的干燥或潮湿。</a:t>
            </a:r>
            <a:endParaRPr lang="zh-CN" altLang="en-US" dirty="0">
              <a:solidFill>
                <a:schemeClr val="tx1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3480" y="3429000"/>
            <a:ext cx="2682875" cy="2927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问题思考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文本框 2" descr="7b0a202020202262756c6c6574223a20227b5c2263617465676f727949645c223a5c225c222c5c2274656d706c61746549645c223a32303233313634357d220a7d0a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想一想：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某博物馆新开设了一个“多功能特展厅”，这个展厅非常繁忙，本周要展出珍贵的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《宋代山水画》，下周就要换成《商周青铜器》。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sz="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但是馆长发现一个大难题：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字画最怕强光，光照强了会褪色；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青铜器不怕光，但最怕高温和潮湿，容易生锈。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sz="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sz="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馆长不想每次换展品都更换整个展柜，你能帮助他吗?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问题思考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文本框 2" descr="7b0a202020202262756c6c6574223a20227b5c2263617465676f727949645c223a5c225c222c5c2274656d706c61746549645c223a32303233313634357d220a7d0a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想一想：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既然馆长不想更换展柜，也不想每次换展品都重新拆装传感器，那么我们的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文物环境恒控系统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需要具备什么特殊能力？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环境标准不一样：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《宋代山水画》的需求是：光线强度</a:t>
            </a:r>
            <a:r>
              <a:rPr lang="en-US" altLang="zh-CN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&lt; 100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（怕光）。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lvl="1" indent="457200" algn="just" fontAlgn="auto">
              <a:lnSpc>
                <a:spcPct val="170000"/>
              </a:lnSpc>
              <a:buClrTx/>
              <a:buSzTx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《商周青铜器》的需求是：温度</a:t>
            </a:r>
            <a:r>
              <a:rPr lang="en-US" altLang="zh-CN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&lt; 30</a:t>
            </a:r>
            <a:r>
              <a:rPr lang="en-US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℃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（怕热）。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en-US" altLang="zh-CN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同一个系统，如何才能让它在不同的时候执行不同的“报警标准”？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327025" y="795020"/>
            <a:ext cx="10808970" cy="1153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7535" algn="l" rtl="0" eaLnBrk="0">
              <a:lnSpc>
                <a:spcPct val="88000"/>
              </a:lnSpc>
              <a:spcBef>
                <a:spcPts val="0"/>
              </a:spcBef>
              <a:tabLst>
                <a:tab pos="854710" algn="l"/>
              </a:tabLst>
            </a:pPr>
            <a:r>
              <a:rPr sz="2700" b="1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文物环境</a:t>
            </a:r>
            <a:r>
              <a:rPr lang="zh-CN" sz="2700" b="1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恒控系统实践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r>
              <a:rPr sz="2000" b="1" kern="0" spc="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b="1" kern="0" spc="53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 kern="0" spc="-10" dirty="0">
                <a:solidFill>
                  <a:srgbClr val="5B9BD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具体任务1:文物环境恒控系统的功能实现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46150" algn="l" rtl="0" eaLnBrk="0">
              <a:lnSpc>
                <a:spcPct val="93000"/>
              </a:lnSpc>
              <a:spcBef>
                <a:spcPts val="605"/>
              </a:spcBef>
              <a:tabLst>
                <a:tab pos="1127125" algn="l"/>
              </a:tabLst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9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735" algn="l" rtl="0" eaLnBrk="0">
              <a:lnSpc>
                <a:spcPct val="83000"/>
              </a:lnSpc>
              <a:spcBef>
                <a:spcPts val="605"/>
              </a:spcBef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73609" y="1534618"/>
            <a:ext cx="180790" cy="282135"/>
          </a:xfrm>
          <a:prstGeom prst="rect">
            <a:avLst/>
          </a:prstGeom>
        </p:spPr>
      </p:pic>
      <p:sp>
        <p:nvSpPr>
          <p:cNvPr id="90" name="rect 90"/>
          <p:cNvSpPr/>
          <p:nvPr/>
        </p:nvSpPr>
        <p:spPr>
          <a:xfrm>
            <a:off x="0" y="6612635"/>
            <a:ext cx="12192000" cy="245364"/>
          </a:xfrm>
          <a:prstGeom prst="rect">
            <a:avLst/>
          </a:prstGeom>
          <a:solidFill>
            <a:srgbClr val="0371A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95571" y="0"/>
            <a:ext cx="7996427" cy="36575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598931" cy="3733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579983"/>
            <a:ext cx="12179300" cy="127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-12700" y="-12700"/>
            <a:ext cx="12045950" cy="398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6000"/>
              </a:lnSpc>
              <a:spcBef>
                <a:spcPts val="5"/>
              </a:spcBef>
            </a:pPr>
            <a:r>
              <a:rPr 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米思齐</a:t>
            </a:r>
            <a:r>
              <a:rPr 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课程作业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余天润</a:t>
            </a:r>
            <a:r>
              <a:rPr lang="en-US" altLang="zh-CN" sz="24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202522039114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</a:t>
            </a:r>
            <a:endParaRPr sz="2100" baseline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path 88"/>
          <p:cNvSpPr/>
          <p:nvPr/>
        </p:nvSpPr>
        <p:spPr>
          <a:xfrm>
            <a:off x="339852" y="853440"/>
            <a:ext cx="585216" cy="364235"/>
          </a:xfrm>
          <a:custGeom>
            <a:avLst/>
            <a:gdLst/>
            <a:ahLst/>
            <a:cxnLst/>
            <a:rect l="0" t="0" r="0" b="0"/>
            <a:pathLst>
              <a:path w="921" h="573">
                <a:moveTo>
                  <a:pt x="0" y="0"/>
                </a:moveTo>
                <a:lnTo>
                  <a:pt x="739" y="0"/>
                </a:lnTo>
                <a:lnTo>
                  <a:pt x="921" y="287"/>
                </a:lnTo>
                <a:lnTo>
                  <a:pt x="739" y="573"/>
                </a:lnTo>
                <a:lnTo>
                  <a:pt x="0" y="573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2110" y="838200"/>
            <a:ext cx="4470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3600" b="1" kern="0" spc="90" baseline="1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600" b="1" kern="0" spc="90" baseline="12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文本框 2" descr="7b0a202020202262756c6c6574223a20227b5c2263617465676f727949645c223a5c225c222c5c2274656d706c61746549645c223a32303233313634357d220a7d0a"/>
          <p:cNvSpPr txBox="1"/>
          <p:nvPr/>
        </p:nvSpPr>
        <p:spPr>
          <a:xfrm>
            <a:off x="1377950" y="1948180"/>
            <a:ext cx="9641840" cy="404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 与传统的环境监测工具相比，基于物联网的恒控系统有什么优势？</a:t>
            </a:r>
            <a:endParaRPr lang="en-US" altLang="zh-CN" sz="19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传统的环境监测工具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反应滞后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，工作人员拿着温湿度计巡检，发现问题时文物可能已经受损。而文物环境恒控系统能够达到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毫秒级恒控</a:t>
            </a: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，检测到光线或温度超过安全阈值，能立即自动触发执行器。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en-US" altLang="zh-CN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 需要实时监测哪些环境数据？ （请勾选主控板上已有的传感器，并说明理由</a:t>
            </a:r>
            <a:r>
              <a:rPr lang="zh-CN" altLang="en-US" sz="19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r>
              <a:rPr lang="zh-CN" altLang="en-US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温度、湿度、光照强度……</a:t>
            </a:r>
            <a:endParaRPr lang="zh-CN" altLang="en-US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457200" algn="just" fontAlgn="auto">
              <a:lnSpc>
                <a:spcPct val="170000"/>
              </a:lnSpc>
              <a:buClrTx/>
              <a:buSzTx/>
              <a:buFontTx/>
            </a:pPr>
            <a:endParaRPr lang="en-US" altLang="zh-CN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720090" fontAlgn="auto">
              <a:lnSpc>
                <a:spcPct val="150000"/>
              </a:lnSpc>
            </a:pP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5447</Words>
  <Application>WPS 演示</Application>
  <PresentationFormat>宽屏</PresentationFormat>
  <Paragraphs>434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Arial</vt:lpstr>
      <vt:lpstr>微软雅黑</vt:lpstr>
      <vt:lpstr>Times New Roman</vt:lpstr>
      <vt:lpstr>黑体</vt:lpstr>
      <vt:lpstr>Times New Roman</vt:lpstr>
      <vt:lpstr>Arial Unicode MS</vt:lpstr>
      <vt:lpstr>Calibri</vt:lpstr>
      <vt:lpstr>方正楷体简体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余天润</cp:lastModifiedBy>
  <cp:revision>297</cp:revision>
  <dcterms:created xsi:type="dcterms:W3CDTF">2019-06-19T02:08:00Z</dcterms:created>
  <dcterms:modified xsi:type="dcterms:W3CDTF">2026-02-01T03:35:22Z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A467C49237A34164BA394AB3BC60FB18_11</vt:lpwstr>
  </property>
</Properties>
</file>